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626" r:id="rId5"/>
    <p:sldId id="627" r:id="rId6"/>
    <p:sldId id="610" r:id="rId7"/>
    <p:sldId id="625" r:id="rId8"/>
    <p:sldId id="495" r:id="rId9"/>
    <p:sldId id="603" r:id="rId10"/>
    <p:sldId id="607" r:id="rId11"/>
    <p:sldId id="586" r:id="rId12"/>
    <p:sldId id="297" r:id="rId13"/>
    <p:sldId id="628" r:id="rId14"/>
    <p:sldId id="493" r:id="rId15"/>
    <p:sldId id="629" r:id="rId16"/>
    <p:sldId id="276" r:id="rId17"/>
    <p:sldId id="605" r:id="rId18"/>
    <p:sldId id="616" r:id="rId19"/>
    <p:sldId id="624" r:id="rId20"/>
    <p:sldId id="617" r:id="rId21"/>
    <p:sldId id="618" r:id="rId22"/>
    <p:sldId id="620" r:id="rId23"/>
    <p:sldId id="622" r:id="rId24"/>
    <p:sldId id="623" r:id="rId25"/>
    <p:sldId id="619" r:id="rId26"/>
    <p:sldId id="266" r:id="rId27"/>
    <p:sldId id="585" r:id="rId28"/>
    <p:sldId id="277" r:id="rId29"/>
    <p:sldId id="278" r:id="rId30"/>
    <p:sldId id="268" r:id="rId31"/>
    <p:sldId id="269" r:id="rId32"/>
    <p:sldId id="488" r:id="rId33"/>
    <p:sldId id="571"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7022" autoAdjust="0"/>
    <p:restoredTop sz="96571" autoAdjust="0"/>
  </p:normalViewPr>
  <p:slideViewPr>
    <p:cSldViewPr snapToGrid="0" showGuides="1">
      <p:cViewPr>
        <p:scale>
          <a:sx n="67" d="100"/>
          <a:sy n="67" d="100"/>
        </p:scale>
        <p:origin x="304" y="1568"/>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10/3/20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10/3/20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Tests written before refactoring encapsulate and enforce a contract made at design time.  Having them available easily allows us to maintain that any small change does not alter behavior of code being refactored.</a:t>
            </a:r>
          </a:p>
          <a:p>
            <a:endParaRPr dirty="0"/>
          </a:p>
          <a:p>
            <a:r>
              <a:rPr dirty="0"/>
              <a:t>Fowler (1999) via Code Complete:</a:t>
            </a:r>
          </a:p>
          <a:p>
            <a:r>
              <a:rPr dirty="0"/>
              <a:t>Refactoring is “a change made to the internal structure of the software to make it easier to understand and cheaper to modify without changing its behavior”.</a:t>
            </a:r>
          </a:p>
        </p:txBody>
      </p:sp>
    </p:spTree>
    <p:extLst>
      <p:ext uri="{BB962C8B-B14F-4D97-AF65-F5344CB8AC3E}">
        <p14:creationId xmlns:p14="http://schemas.microsoft.com/office/powerpoint/2010/main" val="48864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10</a:t>
            </a:fld>
            <a:endParaRPr lang="en-US"/>
          </a:p>
        </p:txBody>
      </p:sp>
    </p:spTree>
    <p:extLst>
      <p:ext uri="{BB962C8B-B14F-4D97-AF65-F5344CB8AC3E}">
        <p14:creationId xmlns:p14="http://schemas.microsoft.com/office/powerpoint/2010/main" val="1009731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23</a:t>
            </a:fld>
            <a:endParaRPr lang="en-US"/>
          </a:p>
        </p:txBody>
      </p:sp>
    </p:spTree>
    <p:extLst>
      <p:ext uri="{BB962C8B-B14F-4D97-AF65-F5344CB8AC3E}">
        <p14:creationId xmlns:p14="http://schemas.microsoft.com/office/powerpoint/2010/main" val="394097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Paramesh/</a:t>
            </a:r>
            <a:r>
              <a:rPr lang="en-US" dirty="0" err="1"/>
              <a:t>AMReX</a:t>
            </a:r>
            <a:r>
              <a:rPr lang="en-US" dirty="0"/>
              <a:t> constraints inform what we can implement and therefore offer clients through the interface.</a:t>
            </a:r>
          </a:p>
          <a:p>
            <a:endParaRPr lang="en-US" dirty="0"/>
          </a:p>
          <a:p>
            <a:r>
              <a:rPr lang="en-US" dirty="0"/>
              <a:t>The coupling to Hydro explains what is needed from Grid and how it must be requested.</a:t>
            </a:r>
          </a:p>
          <a:p>
            <a:endParaRPr lang="en-US" dirty="0"/>
          </a:p>
          <a:p>
            <a:r>
              <a:rPr lang="en-US" dirty="0"/>
              <a:t>The point is that we are looking at both sides of the interface to determine what shape it can </a:t>
            </a:r>
            <a:r>
              <a:rPr lang="en-US" dirty="0" err="1"/>
              <a:t>tak</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27</a:t>
            </a:fld>
            <a:endParaRPr lang="en-US"/>
          </a:p>
        </p:txBody>
      </p:sp>
    </p:spTree>
    <p:extLst>
      <p:ext uri="{BB962C8B-B14F-4D97-AF65-F5344CB8AC3E}">
        <p14:creationId xmlns:p14="http://schemas.microsoft.com/office/powerpoint/2010/main" val="3356046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Prototyping is a first level stress testing of our design decisions and interface.  To be an effective stress test, we should have likely expanded further out to capture more use cases of our interface.  That said, Klaus and </a:t>
            </a:r>
            <a:r>
              <a:rPr lang="en-US" dirty="0" err="1"/>
              <a:t>Anshu</a:t>
            </a:r>
            <a:r>
              <a:rPr lang="en-US" dirty="0"/>
              <a:t> are already aware of these use cases and could have known that the limited scope of this phase was reasonably stressful and therefore informative.</a:t>
            </a:r>
          </a:p>
          <a:p>
            <a:endParaRPr lang="en-US" dirty="0"/>
          </a:p>
          <a:p>
            <a:r>
              <a:rPr lang="en-US" dirty="0"/>
              <a:t>Implementing with Hydro let us discover common usage patterns to build a gut-level understanding of whether or not the interface was a natural fit for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28</a:t>
            </a:fld>
            <a:endParaRPr lang="en-US"/>
          </a:p>
        </p:txBody>
      </p:sp>
    </p:spTree>
    <p:extLst>
      <p:ext uri="{BB962C8B-B14F-4D97-AF65-F5344CB8AC3E}">
        <p14:creationId xmlns:p14="http://schemas.microsoft.com/office/powerpoint/2010/main" val="3056731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hybrid method was first and foremost to build a proof of concept that worked on system-level tests.  It was also a means to test out the design decisions and the efficiency of the associated implementations at a larger grained level.  This is in contrast to the forward engineering being done by me at the level of routines, units, and </a:t>
            </a:r>
            <a:r>
              <a:rPr lang="en-US" dirty="0" err="1"/>
              <a:t>unittests</a:t>
            </a:r>
            <a:r>
              <a:rPr lang="en-US" dirty="0"/>
              <a:t>.</a:t>
            </a:r>
          </a:p>
          <a:p>
            <a:endParaRPr lang="en-US" dirty="0"/>
          </a:p>
          <a:p>
            <a:r>
              <a:rPr lang="en-US" dirty="0"/>
              <a:t>Adding new features or capabilities grew test </a:t>
            </a:r>
            <a:r>
              <a:rPr lang="en-US" dirty="0" err="1"/>
              <a:t>suite.s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29</a:t>
            </a:fld>
            <a:endParaRPr lang="en-US"/>
          </a:p>
        </p:txBody>
      </p:sp>
    </p:spTree>
    <p:extLst>
      <p:ext uri="{BB962C8B-B14F-4D97-AF65-F5344CB8AC3E}">
        <p14:creationId xmlns:p14="http://schemas.microsoft.com/office/powerpoint/2010/main" val="1765880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9"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doi.org/10.6084/m9.figshare.12994376" TargetMode="External"/><Relationship Id="rId5" Type="http://schemas.openxmlformats.org/officeDocument/2006/relationships/hyperlink" Target="http://creativecommons.org/licenses/by-sa/4.0/" TargetMode="External"/><Relationship Id="rId4" Type="http://schemas.openxmlformats.org/officeDocument/2006/relationships/hyperlink" Target="http://creativecommons.org/licenses/by/4.0/"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1.png"/><Relationship Id="rId5" Type="http://schemas.openxmlformats.org/officeDocument/2006/relationships/image" Target="../media/image2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1.png"/><Relationship Id="rId5" Type="http://schemas.openxmlformats.org/officeDocument/2006/relationships/image" Target="../media/image23.emf"/><Relationship Id="rId4"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1.png"/><Relationship Id="rId4"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1.png"/><Relationship Id="rId5" Type="http://schemas.openxmlformats.org/officeDocument/2006/relationships/image" Target="../media/image24.emf"/><Relationship Id="rId4"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1.png"/><Relationship Id="rId5" Type="http://schemas.openxmlformats.org/officeDocument/2006/relationships/image" Target="../media/image24.emf"/><Relationship Id="rId4"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1.png"/><Relationship Id="rId5" Type="http://schemas.openxmlformats.org/officeDocument/2006/relationships/image" Target="../media/image24.emf"/><Relationship Id="rId4"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2.emf"/><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1.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 Scientific Software</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sz="2000" b="1" dirty="0"/>
              <a:t>Better Scientific Software Tutorial, SC20, November 2020</a:t>
            </a:r>
            <a:br>
              <a:rPr lang="en-US" sz="2000" dirty="0"/>
            </a:br>
            <a:endParaRPr lang="en-US" sz="2000" dirty="0"/>
          </a:p>
          <a:p>
            <a:pPr>
              <a:spcBef>
                <a:spcPts val="2400"/>
              </a:spcBef>
            </a:pPr>
            <a:br>
              <a:rPr lang="en-US" sz="2000" dirty="0"/>
            </a:br>
            <a:endParaRPr lang="en-US" sz="2000"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8" name="Audio 7">
            <a:hlinkClick r:id="" action="ppaction://media"/>
            <a:extLst>
              <a:ext uri="{FF2B5EF4-FFF2-40B4-BE49-F238E27FC236}">
                <a16:creationId xmlns:a16="http://schemas.microsoft.com/office/drawing/2014/main" id="{D42E0556-694C-E14A-ACFD-20C6A7B3F9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161459959"/>
      </p:ext>
    </p:extLst>
  </p:cSld>
  <p:clrMapOvr>
    <a:masterClrMapping/>
  </p:clrMapOvr>
  <mc:AlternateContent xmlns:mc="http://schemas.openxmlformats.org/markup-compatibility/2006">
    <mc:Choice xmlns:p14="http://schemas.microsoft.com/office/powerpoint/2010/main" Requires="p14">
      <p:transition spd="slow" p14:dur="2000" advTm="32841"/>
    </mc:Choice>
    <mc:Fallback>
      <p:transition spd="slow" advTm="32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1301408"/>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p:txBody>
      </p:sp>
      <p:pic>
        <p:nvPicPr>
          <p:cNvPr id="2" name="Audio 1">
            <a:hlinkClick r:id="" action="ppaction://media"/>
            <a:extLst>
              <a:ext uri="{FF2B5EF4-FFF2-40B4-BE49-F238E27FC236}">
                <a16:creationId xmlns:a16="http://schemas.microsoft.com/office/drawing/2014/main" id="{34D05680-DF01-0144-977D-0467364093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602079529"/>
      </p:ext>
    </p:extLst>
  </p:cSld>
  <p:clrMapOvr>
    <a:masterClrMapping/>
  </p:clrMapOvr>
  <mc:AlternateContent xmlns:mc="http://schemas.openxmlformats.org/markup-compatibility/2006">
    <mc:Choice xmlns:p14="http://schemas.microsoft.com/office/powerpoint/2010/main" Requires="p14">
      <p:transition p14:dur="250" advTm="76144">
        <p:fade/>
      </p:transition>
    </mc:Choice>
    <mc:Fallback>
      <p:transition advTm="761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Can be costly itself if the project is large</a:t>
            </a:r>
          </a:p>
          <a:p>
            <a:r>
              <a:rPr lang="en-US" dirty="0"/>
              <a:t>Most projects do a terrible job of estimation</a:t>
            </a:r>
          </a:p>
          <a:p>
            <a:pPr lvl="1"/>
            <a:r>
              <a:rPr lang="en-US" dirty="0"/>
              <a:t>Insufficient understanding of code complexity</a:t>
            </a:r>
          </a:p>
          <a:p>
            <a:pPr lvl="1"/>
            <a:r>
              <a:rPr lang="en-US" dirty="0"/>
              <a:t>Insufficient provisioning for verification and obstacles</a:t>
            </a:r>
          </a:p>
          <a:p>
            <a:pPr lvl="1"/>
            <a:r>
              <a:rPr lang="en-US" dirty="0"/>
              <a:t>Refactoring often overruns in both time and budget</a:t>
            </a:r>
          </a:p>
          <a:p>
            <a:r>
              <a:rPr lang="en-US" dirty="0"/>
              <a:t>Factors that can help</a:t>
            </a:r>
          </a:p>
          <a:p>
            <a:pPr lvl="1"/>
            <a:r>
              <a:rPr lang="en-US" dirty="0"/>
              <a:t>Knowing the scope and sticking to it</a:t>
            </a:r>
          </a:p>
          <a:p>
            <a:pPr lvl="2"/>
            <a:r>
              <a:rPr lang="en-US" dirty="0"/>
              <a:t>If there is change in scope estimate again</a:t>
            </a:r>
          </a:p>
          <a:p>
            <a:pPr lvl="1"/>
            <a:r>
              <a:rPr lang="en-US" dirty="0"/>
              <a:t>Plan for all stages of the process with contingency factors built-in</a:t>
            </a:r>
          </a:p>
          <a:p>
            <a:pPr lvl="1"/>
            <a:r>
              <a:rPr lang="en-US" dirty="0"/>
              <a:t>Make provision for developing tests and other forms of verification</a:t>
            </a:r>
          </a:p>
          <a:p>
            <a:pPr lvl="2"/>
            <a:r>
              <a:rPr lang="en-US" dirty="0"/>
              <a:t>Can be nearly as much or more work than the code change</a:t>
            </a:r>
          </a:p>
          <a:p>
            <a:pPr lvl="2"/>
            <a:r>
              <a:rPr lang="en-US" dirty="0"/>
              <a:t>Insufficient verification incurs technical debt</a:t>
            </a:r>
          </a:p>
          <a:p>
            <a:endParaRPr lang="en-US" dirty="0"/>
          </a:p>
          <a:p>
            <a:endParaRPr lang="en-US" dirty="0"/>
          </a:p>
        </p:txBody>
      </p:sp>
      <p:sp>
        <p:nvSpPr>
          <p:cNvPr id="4" name="Text Placeholder 3"/>
          <p:cNvSpPr>
            <a:spLocks noGrp="1"/>
          </p:cNvSpPr>
          <p:nvPr>
            <p:ph type="body" sz="quarter" idx="12"/>
          </p:nvPr>
        </p:nvSpPr>
        <p:spPr/>
        <p:txBody>
          <a:bodyPr/>
          <a:lstStyle/>
          <a:p>
            <a:r>
              <a:rPr lang="en-US" dirty="0"/>
              <a:t>The biggest potential pitfall</a:t>
            </a:r>
          </a:p>
        </p:txBody>
      </p:sp>
      <p:sp>
        <p:nvSpPr>
          <p:cNvPr id="2" name="Title 1"/>
          <p:cNvSpPr>
            <a:spLocks noGrp="1"/>
          </p:cNvSpPr>
          <p:nvPr>
            <p:ph type="title"/>
          </p:nvPr>
        </p:nvSpPr>
        <p:spPr/>
        <p:txBody>
          <a:bodyPr/>
          <a:lstStyle/>
          <a:p>
            <a:r>
              <a:rPr lang="en-US" dirty="0"/>
              <a:t>Cost estimation</a:t>
            </a:r>
          </a:p>
        </p:txBody>
      </p:sp>
      <p:pic>
        <p:nvPicPr>
          <p:cNvPr id="5" name="Audio 4">
            <a:hlinkClick r:id="" action="ppaction://media"/>
            <a:extLst>
              <a:ext uri="{FF2B5EF4-FFF2-40B4-BE49-F238E27FC236}">
                <a16:creationId xmlns:a16="http://schemas.microsoft.com/office/drawing/2014/main" id="{E993398B-6626-2843-A08D-524AC7ADE1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349862543"/>
      </p:ext>
    </p:extLst>
  </p:cSld>
  <p:clrMapOvr>
    <a:masterClrMapping/>
  </p:clrMapOvr>
  <mc:AlternateContent xmlns:mc="http://schemas.openxmlformats.org/markup-compatibility/2006">
    <mc:Choice xmlns:p14="http://schemas.microsoft.com/office/powerpoint/2010/main" Requires="p14">
      <p:transition p14:dur="250" advTm="197666">
        <p:fade/>
      </p:transition>
    </mc:Choice>
    <mc:Fallback>
      <p:transition advTm="1976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6541635" cy="4422776"/>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tx1">
                    <a:lumMod val="50000"/>
                    <a:lumOff val="50000"/>
                  </a:schemeClr>
                </a:solidFill>
              </a:rPr>
              <a:t>This is where buy-in from the stake-holders is critical</a:t>
            </a: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2" name="Title 1"/>
          <p:cNvSpPr>
            <a:spLocks noGrp="1"/>
          </p:cNvSpPr>
          <p:nvPr>
            <p:ph type="title"/>
          </p:nvPr>
        </p:nvSpPr>
        <p:spPr/>
        <p:txBody>
          <a:bodyPr/>
          <a:lstStyle/>
          <a:p>
            <a:r>
              <a:rPr lang="en-US" dirty="0"/>
              <a:t>Cost estimation</a:t>
            </a:r>
          </a:p>
        </p:txBody>
      </p:sp>
      <p:pic>
        <p:nvPicPr>
          <p:cNvPr id="5" name="Audio 4">
            <a:hlinkClick r:id="" action="ppaction://media"/>
            <a:extLst>
              <a:ext uri="{FF2B5EF4-FFF2-40B4-BE49-F238E27FC236}">
                <a16:creationId xmlns:a16="http://schemas.microsoft.com/office/drawing/2014/main" id="{33DC6457-1D3D-CE48-8A89-87C054B702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569519607"/>
      </p:ext>
    </p:extLst>
  </p:cSld>
  <p:clrMapOvr>
    <a:masterClrMapping/>
  </p:clrMapOvr>
  <mc:AlternateContent xmlns:mc="http://schemas.openxmlformats.org/markup-compatibility/2006">
    <mc:Choice xmlns:p14="http://schemas.microsoft.com/office/powerpoint/2010/main" Requires="p14">
      <p:transition p14:dur="250" advTm="147721">
        <p:fade/>
      </p:transition>
    </mc:Choice>
    <mc:Fallback>
      <p:transition advTm="1477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6541635" cy="4422776"/>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tx1">
                    <a:lumMod val="50000"/>
                    <a:lumOff val="50000"/>
                  </a:schemeClr>
                </a:solidFill>
              </a:rPr>
              <a:t>This is where buy-in from the stake-holders is critical</a:t>
            </a: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2" name="Title 1"/>
          <p:cNvSpPr>
            <a:spLocks noGrp="1"/>
          </p:cNvSpPr>
          <p:nvPr>
            <p:ph type="title"/>
          </p:nvPr>
        </p:nvSpPr>
        <p:spPr/>
        <p:txBody>
          <a:bodyPr/>
          <a:lstStyle/>
          <a:p>
            <a:r>
              <a:rPr lang="en-US" dirty="0"/>
              <a:t>Cost estimation</a:t>
            </a:r>
          </a:p>
        </p:txBody>
      </p:sp>
      <p:sp>
        <p:nvSpPr>
          <p:cNvPr id="7" name="Content Placeholder 2">
            <a:extLst>
              <a:ext uri="{FF2B5EF4-FFF2-40B4-BE49-F238E27FC236}">
                <a16:creationId xmlns:a16="http://schemas.microsoft.com/office/drawing/2014/main" id="{7DCCD8D5-F21E-0C42-A3D7-747822B89470}"/>
              </a:ext>
            </a:extLst>
          </p:cNvPr>
          <p:cNvSpPr txBox="1">
            <a:spLocks/>
          </p:cNvSpPr>
          <p:nvPr/>
        </p:nvSpPr>
        <p:spPr bwMode="auto">
          <a:xfrm>
            <a:off x="7281969" y="1947671"/>
            <a:ext cx="3844490" cy="2139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heat example</a:t>
            </a:r>
          </a:p>
          <a:p>
            <a:pPr lvl="1"/>
            <a:r>
              <a:rPr lang="en-US" dirty="0"/>
              <a:t>No more than a few hours of developer time</a:t>
            </a:r>
          </a:p>
          <a:p>
            <a:pPr lvl="1"/>
            <a:r>
              <a:rPr lang="en-US" dirty="0"/>
              <a:t>No disruption</a:t>
            </a:r>
          </a:p>
          <a:p>
            <a:pPr lvl="1"/>
            <a:r>
              <a:rPr lang="en-US" dirty="0"/>
              <a:t>No need for a buy-in</a:t>
            </a:r>
          </a:p>
          <a:p>
            <a:pPr lvl="1"/>
            <a:endParaRPr lang="en-US" dirty="0"/>
          </a:p>
          <a:p>
            <a:pPr lvl="1"/>
            <a:endParaRPr lang="en-US" b="1" dirty="0">
              <a:solidFill>
                <a:schemeClr val="accent6">
                  <a:lumMod val="75000"/>
                </a:schemeClr>
              </a:solidFill>
            </a:endParaRPr>
          </a:p>
        </p:txBody>
      </p:sp>
      <p:pic>
        <p:nvPicPr>
          <p:cNvPr id="5" name="Audio 4">
            <a:hlinkClick r:id="" action="ppaction://media"/>
            <a:extLst>
              <a:ext uri="{FF2B5EF4-FFF2-40B4-BE49-F238E27FC236}">
                <a16:creationId xmlns:a16="http://schemas.microsoft.com/office/drawing/2014/main" id="{6ECAAAE7-446D-6747-9E3E-B880E7D7C2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489621366"/>
      </p:ext>
    </p:extLst>
  </p:cSld>
  <p:clrMapOvr>
    <a:masterClrMapping/>
  </p:clrMapOvr>
  <mc:AlternateContent xmlns:mc="http://schemas.openxmlformats.org/markup-compatibility/2006">
    <mc:Choice xmlns:p14="http://schemas.microsoft.com/office/powerpoint/2010/main" Requires="p14">
      <p:transition p14:dur="250" advTm="48377">
        <p:fade/>
      </p:transition>
    </mc:Choice>
    <mc:Fallback>
      <p:transition advTm="483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is there in the repo,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as an example exercise, I am taking the clean solution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pic>
        <p:nvPicPr>
          <p:cNvPr id="4" name="Audio 3">
            <a:hlinkClick r:id="" action="ppaction://media"/>
            <a:extLst>
              <a:ext uri="{FF2B5EF4-FFF2-40B4-BE49-F238E27FC236}">
                <a16:creationId xmlns:a16="http://schemas.microsoft.com/office/drawing/2014/main" id="{96977634-C25F-2040-97BE-4F33168290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431711824"/>
      </p:ext>
    </p:extLst>
  </p:cSld>
  <p:clrMapOvr>
    <a:masterClrMapping/>
  </p:clrMapOvr>
  <mc:AlternateContent xmlns:mc="http://schemas.openxmlformats.org/markup-compatibility/2006">
    <mc:Choice xmlns:p14="http://schemas.microsoft.com/office/powerpoint/2010/main" Requires="p14">
      <p:transition spd="slow" p14:dur="2000" advTm="204070"/>
    </mc:Choice>
    <mc:Fallback>
      <p:transition spd="slow" advTm="204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3311690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pic>
        <p:nvPicPr>
          <p:cNvPr id="2" name="Audio 1">
            <a:hlinkClick r:id="" action="ppaction://media"/>
            <a:extLst>
              <a:ext uri="{FF2B5EF4-FFF2-40B4-BE49-F238E27FC236}">
                <a16:creationId xmlns:a16="http://schemas.microsoft.com/office/drawing/2014/main" id="{FE07994E-1FE6-254A-AAB8-6F60D67C56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86124488"/>
      </p:ext>
    </p:extLst>
  </p:cSld>
  <p:clrMapOvr>
    <a:masterClrMapping/>
  </p:clrMapOvr>
  <mc:AlternateContent xmlns:mc="http://schemas.openxmlformats.org/markup-compatibility/2006">
    <mc:Choice xmlns:p14="http://schemas.microsoft.com/office/powerpoint/2010/main" Requires="p14">
      <p:transition spd="slow" p14:dur="2000" advTm="79424"/>
    </mc:Choice>
    <mc:Fallback>
      <p:transition spd="slow" advTm="79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pic>
        <p:nvPicPr>
          <p:cNvPr id="3" name="Audio 2">
            <a:hlinkClick r:id="" action="ppaction://media"/>
            <a:extLst>
              <a:ext uri="{FF2B5EF4-FFF2-40B4-BE49-F238E27FC236}">
                <a16:creationId xmlns:a16="http://schemas.microsoft.com/office/drawing/2014/main" id="{6FC2A229-5D6E-EE4C-99D5-E9EADF7C29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447768480"/>
      </p:ext>
    </p:extLst>
  </p:cSld>
  <p:clrMapOvr>
    <a:masterClrMapping/>
  </p:clrMapOvr>
  <mc:AlternateContent xmlns:mc="http://schemas.openxmlformats.org/markup-compatibility/2006">
    <mc:Choice xmlns:p14="http://schemas.microsoft.com/office/powerpoint/2010/main" Requires="p14">
      <p:transition spd="slow" p14:dur="2000" advTm="21390"/>
    </mc:Choice>
    <mc:Fallback>
      <p:transition spd="slow" advTm="2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pic>
        <p:nvPicPr>
          <p:cNvPr id="3" name="Audio 2">
            <a:hlinkClick r:id="" action="ppaction://media"/>
            <a:extLst>
              <a:ext uri="{FF2B5EF4-FFF2-40B4-BE49-F238E27FC236}">
                <a16:creationId xmlns:a16="http://schemas.microsoft.com/office/drawing/2014/main" id="{5B015446-677E-484D-BD16-9303A7B4B2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316625328"/>
      </p:ext>
    </p:extLst>
  </p:cSld>
  <p:clrMapOvr>
    <a:masterClrMapping/>
  </p:clrMapOvr>
  <mc:AlternateContent xmlns:mc="http://schemas.openxmlformats.org/markup-compatibility/2006">
    <mc:Choice xmlns:p14="http://schemas.microsoft.com/office/powerpoint/2010/main" Requires="p14">
      <p:transition spd="slow" p14:dur="2000" advTm="48417"/>
    </mc:Choice>
    <mc:Fallback>
      <p:transition spd="slow" advTm="48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3" name="Audio 2">
            <a:hlinkClick r:id="" action="ppaction://media"/>
            <a:extLst>
              <a:ext uri="{FF2B5EF4-FFF2-40B4-BE49-F238E27FC236}">
                <a16:creationId xmlns:a16="http://schemas.microsoft.com/office/drawing/2014/main" id="{A2F860A3-B4CA-4544-B472-2D41889ED0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342202541"/>
      </p:ext>
    </p:extLst>
  </p:cSld>
  <p:clrMapOvr>
    <a:masterClrMapping/>
  </p:clrMapOvr>
  <mc:AlternateContent xmlns:mc="http://schemas.openxmlformats.org/markup-compatibility/2006">
    <mc:Choice xmlns:p14="http://schemas.microsoft.com/office/powerpoint/2010/main" Requires="p14">
      <p:transition spd="slow" p14:dur="2000" advTm="5888"/>
    </mc:Choice>
    <mc:Fallback>
      <p:transition spd="slow" advTm="5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4"/>
              </a:rPr>
              <a:t>Creative</a:t>
            </a:r>
            <a:r>
              <a:rPr lang="en-US" sz="1600" dirty="0">
                <a:hlinkClick r:id="rId5"/>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6"/>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BD8000FA-90EE-2043-806F-8992BB41E2D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343637270"/>
      </p:ext>
    </p:extLst>
  </p:cSld>
  <p:clrMapOvr>
    <a:masterClrMapping/>
  </p:clrMapOvr>
  <mc:AlternateContent xmlns:mc="http://schemas.openxmlformats.org/markup-compatibility/2006">
    <mc:Choice xmlns:p14="http://schemas.microsoft.com/office/powerpoint/2010/main" Requires="p14">
      <p:transition spd="slow" p14:dur="2000" advTm="6777"/>
    </mc:Choice>
    <mc:Fallback>
      <p:transition spd="slow" advTm="6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pic>
        <p:nvPicPr>
          <p:cNvPr id="3" name="Audio 2">
            <a:hlinkClick r:id="" action="ppaction://media"/>
            <a:extLst>
              <a:ext uri="{FF2B5EF4-FFF2-40B4-BE49-F238E27FC236}">
                <a16:creationId xmlns:a16="http://schemas.microsoft.com/office/drawing/2014/main" id="{C1F4DC3B-6C80-144C-8AFA-76479FD4A2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628681931"/>
      </p:ext>
    </p:extLst>
  </p:cSld>
  <p:clrMapOvr>
    <a:masterClrMapping/>
  </p:clrMapOvr>
  <mc:AlternateContent xmlns:mc="http://schemas.openxmlformats.org/markup-compatibility/2006">
    <mc:Choice xmlns:p14="http://schemas.microsoft.com/office/powerpoint/2010/main" Requires="p14">
      <p:transition spd="slow" p14:dur="2000" advTm="88508"/>
    </mc:Choice>
    <mc:Fallback>
      <p:transition spd="slow" advTm="88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pic>
        <p:nvPicPr>
          <p:cNvPr id="3" name="Audio 2">
            <a:hlinkClick r:id="" action="ppaction://media"/>
            <a:extLst>
              <a:ext uri="{FF2B5EF4-FFF2-40B4-BE49-F238E27FC236}">
                <a16:creationId xmlns:a16="http://schemas.microsoft.com/office/drawing/2014/main" id="{2FD05191-982B-BE4C-A864-40BA59C3DC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73853161"/>
      </p:ext>
    </p:extLst>
  </p:cSld>
  <p:clrMapOvr>
    <a:masterClrMapping/>
  </p:clrMapOvr>
  <mc:AlternateContent xmlns:mc="http://schemas.openxmlformats.org/markup-compatibility/2006">
    <mc:Choice xmlns:p14="http://schemas.microsoft.com/office/powerpoint/2010/main" Requires="p14">
      <p:transition spd="slow" p14:dur="2000" advTm="19616"/>
    </mc:Choice>
    <mc:Fallback>
      <p:transition spd="slow" advTm="19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pic>
        <p:nvPicPr>
          <p:cNvPr id="3" name="Audio 2">
            <a:hlinkClick r:id="" action="ppaction://media"/>
            <a:extLst>
              <a:ext uri="{FF2B5EF4-FFF2-40B4-BE49-F238E27FC236}">
                <a16:creationId xmlns:a16="http://schemas.microsoft.com/office/drawing/2014/main" id="{E6CEFC74-9DF4-F84C-9831-F524EFE28C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170639419"/>
      </p:ext>
    </p:extLst>
  </p:cSld>
  <p:clrMapOvr>
    <a:masterClrMapping/>
  </p:clrMapOvr>
  <mc:AlternateContent xmlns:mc="http://schemas.openxmlformats.org/markup-compatibility/2006">
    <mc:Choice xmlns:p14="http://schemas.microsoft.com/office/powerpoint/2010/main" Requires="p14">
      <p:transition spd="slow" p14:dur="2000" advTm="40675"/>
    </mc:Choice>
    <mc:Fallback>
      <p:transition spd="slow" advTm="40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Refactoring for Next Generation Hardware</a:t>
            </a:r>
          </a:p>
        </p:txBody>
      </p:sp>
      <p:sp>
        <p:nvSpPr>
          <p:cNvPr id="2" name="Title 1"/>
          <p:cNvSpPr>
            <a:spLocks noGrp="1"/>
          </p:cNvSpPr>
          <p:nvPr>
            <p:ph type="title"/>
          </p:nvPr>
        </p:nvSpPr>
        <p:spPr/>
        <p:txBody>
          <a:bodyPr/>
          <a:lstStyle/>
          <a:p>
            <a:r>
              <a:rPr lang="en-US" dirty="0"/>
              <a:t>A Real World Example: FLASH</a:t>
            </a:r>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5"/>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3731791"/>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Getting there from here</a:t>
            </a:r>
          </a:p>
          <a:p>
            <a:pPr marL="285750" indent="-285750">
              <a:buFont typeface="Arial" panose="020B0604020202020204" pitchFamily="34" charset="0"/>
              <a:buChar char="•"/>
            </a:pPr>
            <a:r>
              <a:rPr lang="en-US" sz="1400" dirty="0"/>
              <a:t>On ramping</a:t>
            </a:r>
          </a:p>
          <a:p>
            <a:pPr marL="285750" indent="-285750">
              <a:buFont typeface="Arial" panose="020B0604020202020204" pitchFamily="34" charset="0"/>
              <a:buChar char="•"/>
            </a:pPr>
            <a:r>
              <a:rPr lang="en-US" sz="1400" dirty="0"/>
              <a:t>Design</a:t>
            </a:r>
          </a:p>
          <a:p>
            <a:pPr marL="285750" indent="-285750">
              <a:buFont typeface="Arial" panose="020B0604020202020204" pitchFamily="34" charset="0"/>
              <a:buChar char="•"/>
            </a:pPr>
            <a:r>
              <a:rPr lang="en-US" sz="1400" dirty="0"/>
              <a:t>Intermediate steps</a:t>
            </a:r>
          </a:p>
          <a:p>
            <a:pPr marL="285750" indent="-285750">
              <a:buFont typeface="Arial" panose="020B0604020202020204" pitchFamily="34" charset="0"/>
              <a:buChar char="•"/>
            </a:pPr>
            <a:r>
              <a:rPr lang="en-US" sz="1400" dirty="0"/>
              <a:t>Realizing the goal</a:t>
            </a:r>
          </a:p>
          <a:p>
            <a:pPr marL="285750" indent="-285750">
              <a:buFont typeface="Arial" panose="020B0604020202020204" pitchFamily="34" charset="0"/>
              <a:buChar char="•"/>
            </a:pPr>
            <a:endParaRPr lang="en-US" sz="1400" dirty="0"/>
          </a:p>
          <a:p>
            <a:pPr marL="285755" indent="-285755">
              <a:buFont typeface="Arial" panose="020B0604020202020204" pitchFamily="34" charset="0"/>
              <a:buChar char="•"/>
            </a:pPr>
            <a:endParaRPr lang="en-US" sz="1350" dirty="0"/>
          </a:p>
          <a:p>
            <a:endParaRPr lang="en-US" sz="1350" dirty="0"/>
          </a:p>
          <a:p>
            <a:endParaRPr lang="en-US" sz="1350" dirty="0"/>
          </a:p>
        </p:txBody>
      </p:sp>
      <p:pic>
        <p:nvPicPr>
          <p:cNvPr id="6" name="Audio 5">
            <a:hlinkClick r:id="" action="ppaction://media"/>
            <a:extLst>
              <a:ext uri="{FF2B5EF4-FFF2-40B4-BE49-F238E27FC236}">
                <a16:creationId xmlns:a16="http://schemas.microsoft.com/office/drawing/2014/main" id="{9E250659-7A96-494C-9887-791A37B681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273437125"/>
      </p:ext>
    </p:extLst>
  </p:cSld>
  <p:clrMapOvr>
    <a:masterClrMapping/>
  </p:clrMapOvr>
  <mc:AlternateContent xmlns:mc="http://schemas.openxmlformats.org/markup-compatibility/2006">
    <mc:Choice xmlns:p14="http://schemas.microsoft.com/office/powerpoint/2010/main" Requires="p14">
      <p:transition p14:dur="250" advTm="111298">
        <p:fade/>
      </p:transition>
    </mc:Choice>
    <mc:Fallback>
      <p:transition advTm="1112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4637115" cy="4422776"/>
          </a:xfrm>
        </p:spPr>
        <p:txBody>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2" name="Title 1"/>
          <p:cNvSpPr>
            <a:spLocks noGrp="1"/>
          </p:cNvSpPr>
          <p:nvPr>
            <p:ph type="title"/>
          </p:nvPr>
        </p:nvSpPr>
        <p:spPr/>
        <p:txBody>
          <a:bodyPr/>
          <a:lstStyle/>
          <a:p>
            <a:r>
              <a:rPr lang="en-US" dirty="0"/>
              <a:t>Considerations</a:t>
            </a:r>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4"/>
          <a:stretch>
            <a:fillRect/>
          </a:stretch>
        </p:blipFill>
        <p:spPr>
          <a:xfrm>
            <a:off x="5188660" y="2375135"/>
            <a:ext cx="4522602" cy="3118067"/>
          </a:xfrm>
          <a:prstGeom prst="rect">
            <a:avLst/>
          </a:prstGeom>
        </p:spPr>
      </p:pic>
      <p:pic>
        <p:nvPicPr>
          <p:cNvPr id="5" name="Audio 4">
            <a:hlinkClick r:id="" action="ppaction://media"/>
            <a:extLst>
              <a:ext uri="{FF2B5EF4-FFF2-40B4-BE49-F238E27FC236}">
                <a16:creationId xmlns:a16="http://schemas.microsoft.com/office/drawing/2014/main" id="{BCB60A0A-654B-5D4D-8426-1B3EFE0938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mc:Choice xmlns:p14="http://schemas.microsoft.com/office/powerpoint/2010/main" Requires="p14">
      <p:transition p14:dur="250" advTm="99618">
        <p:fade/>
      </p:transition>
    </mc:Choice>
    <mc:Fallback>
      <p:transition advTm="99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9442" y="1056324"/>
            <a:ext cx="11160961" cy="499715"/>
          </a:xfrm>
        </p:spPr>
        <p:txBody>
          <a:bodyPr/>
          <a:lstStyle/>
          <a:p>
            <a:r>
              <a:rPr lang="en-US" dirty="0"/>
              <a:t>Proportionate to the scope</a:t>
            </a:r>
          </a:p>
        </p:txBody>
      </p:sp>
      <p:sp>
        <p:nvSpPr>
          <p:cNvPr id="2" name="Title 1"/>
          <p:cNvSpPr>
            <a:spLocks noGrp="1"/>
          </p:cNvSpPr>
          <p:nvPr>
            <p:ph type="title"/>
          </p:nvPr>
        </p:nvSpPr>
        <p:spPr/>
        <p:txBody>
          <a:bodyPr/>
          <a:lstStyle/>
          <a:p>
            <a:r>
              <a:rPr lang="en-US" dirty="0"/>
              <a:t>Map from Here to There: On ramp plan</a:t>
            </a:r>
          </a:p>
        </p:txBody>
      </p:sp>
      <p:grpSp>
        <p:nvGrpSpPr>
          <p:cNvPr id="3" name="Group 2">
            <a:extLst>
              <a:ext uri="{FF2B5EF4-FFF2-40B4-BE49-F238E27FC236}">
                <a16:creationId xmlns:a16="http://schemas.microsoft.com/office/drawing/2014/main" id="{41AE370A-327D-9C43-8517-F1E76EB7B1B6}"/>
              </a:ext>
            </a:extLst>
          </p:cNvPr>
          <p:cNvGrpSpPr/>
          <p:nvPr/>
        </p:nvGrpSpPr>
        <p:grpSpPr>
          <a:xfrm>
            <a:off x="513931" y="1510292"/>
            <a:ext cx="10657651" cy="4106737"/>
            <a:chOff x="2547937" y="1639461"/>
            <a:chExt cx="8790763" cy="3837415"/>
          </a:xfrm>
        </p:grpSpPr>
        <p:sp>
          <p:nvSpPr>
            <p:cNvPr id="24" name="Rectangle 23">
              <a:extLst>
                <a:ext uri="{FF2B5EF4-FFF2-40B4-BE49-F238E27FC236}">
                  <a16:creationId xmlns:a16="http://schemas.microsoft.com/office/drawing/2014/main" id="{EA7F5CDB-1DF2-6040-88DC-817DEA6FB94D}"/>
                </a:ext>
              </a:extLst>
            </p:cNvPr>
            <p:cNvSpPr/>
            <p:nvPr/>
          </p:nvSpPr>
          <p:spPr>
            <a:xfrm>
              <a:off x="5938837" y="1639461"/>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67713" y="4019133"/>
              <a:ext cx="2831618" cy="1121611"/>
            </a:xfrm>
            <a:prstGeom prst="rect">
              <a:avLst/>
            </a:prstGeom>
            <a:noFill/>
          </p:spPr>
          <p:txBody>
            <a:bodyPr wrap="square" rtlCol="0">
              <a:spAutoFit/>
            </a:bodyPr>
            <a:lstStyle/>
            <a:p>
              <a:r>
                <a:rPr lang="en-US" sz="2400" b="1" dirty="0"/>
                <a:t>Invasive large-scale change in the code - Bad idea</a:t>
              </a:r>
            </a:p>
          </p:txBody>
        </p:sp>
        <p:grpSp>
          <p:nvGrpSpPr>
            <p:cNvPr id="22" name="Group 21"/>
            <p:cNvGrpSpPr/>
            <p:nvPr/>
          </p:nvGrpSpPr>
          <p:grpSpPr>
            <a:xfrm>
              <a:off x="2547937" y="1676400"/>
              <a:ext cx="4660900" cy="1444625"/>
              <a:chOff x="1311275" y="3946525"/>
              <a:chExt cx="4660900" cy="1444625"/>
            </a:xfrm>
          </p:grpSpPr>
          <p:sp>
            <p:nvSpPr>
              <p:cNvPr id="12" name="Rectangle 11"/>
              <p:cNvSpPr/>
              <p:nvPr/>
            </p:nvSpPr>
            <p:spPr>
              <a:xfrm>
                <a:off x="1311275" y="3946525"/>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000" y="4127500"/>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32400" y="48672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70550" y="45751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48325" y="42195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263900" y="4279900"/>
                <a:ext cx="1275347" cy="877332"/>
                <a:chOff x="3333750" y="2238375"/>
                <a:chExt cx="1275347" cy="877332"/>
              </a:xfrm>
            </p:grpSpPr>
            <p:sp>
              <p:nvSpPr>
                <p:cNvPr id="20" name="Right Arrow 19"/>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333750" y="2746375"/>
                  <a:ext cx="1275347" cy="369332"/>
                </a:xfrm>
                <a:prstGeom prst="rect">
                  <a:avLst/>
                </a:prstGeom>
                <a:noFill/>
              </p:spPr>
              <p:txBody>
                <a:bodyPr wrap="none" rtlCol="0">
                  <a:spAutoFit/>
                </a:bodyPr>
                <a:lstStyle/>
                <a:p>
                  <a:r>
                    <a:rPr lang="en-US" dirty="0"/>
                    <a:t>All at once</a:t>
                  </a:r>
                </a:p>
              </p:txBody>
            </p:sp>
          </p:grpSp>
        </p:grpSp>
        <p:sp>
          <p:nvSpPr>
            <p:cNvPr id="23" name="TextBox 22"/>
            <p:cNvSpPr txBox="1"/>
            <p:nvPr/>
          </p:nvSpPr>
          <p:spPr>
            <a:xfrm>
              <a:off x="8278811" y="1946276"/>
              <a:ext cx="3059889" cy="776500"/>
            </a:xfrm>
            <a:prstGeom prst="rect">
              <a:avLst/>
            </a:prstGeom>
            <a:noFill/>
          </p:spPr>
          <p:txBody>
            <a:bodyPr wrap="square" rtlCol="0">
              <a:spAutoFit/>
            </a:bodyPr>
            <a:lstStyle/>
            <a:p>
              <a:r>
                <a:rPr lang="en-US" sz="2400" b="1" dirty="0"/>
                <a:t>Scattered independent changes - May be OK</a:t>
              </a:r>
            </a:p>
          </p:txBody>
        </p:sp>
        <p:grpSp>
          <p:nvGrpSpPr>
            <p:cNvPr id="26" name="Group 25"/>
            <p:cNvGrpSpPr/>
            <p:nvPr/>
          </p:nvGrpSpPr>
          <p:grpSpPr>
            <a:xfrm>
              <a:off x="2681288" y="4025901"/>
              <a:ext cx="5216525" cy="1450975"/>
              <a:chOff x="1317625" y="1803400"/>
              <a:chExt cx="5216525" cy="1450975"/>
            </a:xfrm>
          </p:grpSpPr>
          <p:sp>
            <p:nvSpPr>
              <p:cNvPr id="7" name="Rectangle 6"/>
              <p:cNvSpPr/>
              <p:nvPr/>
            </p:nvSpPr>
            <p:spPr>
              <a:xfrm>
                <a:off x="1317625" y="1809750"/>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3333750" y="2238375"/>
                <a:ext cx="1275347" cy="877332"/>
                <a:chOff x="3333750" y="2238375"/>
                <a:chExt cx="1275347" cy="877332"/>
              </a:xfrm>
            </p:grpSpPr>
            <p:sp>
              <p:nvSpPr>
                <p:cNvPr id="9" name="Right Arrow 8"/>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3750" y="2746375"/>
                  <a:ext cx="1275347" cy="369332"/>
                </a:xfrm>
                <a:prstGeom prst="rect">
                  <a:avLst/>
                </a:prstGeom>
                <a:noFill/>
              </p:spPr>
              <p:txBody>
                <a:bodyPr wrap="none" rtlCol="0">
                  <a:spAutoFit/>
                </a:bodyPr>
                <a:lstStyle/>
                <a:p>
                  <a:r>
                    <a:rPr lang="en-US" dirty="0"/>
                    <a:t>All at once</a:t>
                  </a:r>
                </a:p>
              </p:txBody>
            </p:sp>
          </p:grpSp>
          <p:sp>
            <p:nvSpPr>
              <p:cNvPr id="25" name="Rectangle 24"/>
              <p:cNvSpPr/>
              <p:nvPr/>
            </p:nvSpPr>
            <p:spPr>
              <a:xfrm>
                <a:off x="4692650" y="1803400"/>
                <a:ext cx="1841500" cy="1444625"/>
              </a:xfrm>
              <a:prstGeom prst="rect">
                <a:avLst/>
              </a:prstGeom>
              <a:solidFill>
                <a:schemeClr val="accent1">
                  <a:lumMod val="75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04756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So how should it be done</a:t>
            </a:r>
          </a:p>
        </p:txBody>
      </p:sp>
      <p:sp>
        <p:nvSpPr>
          <p:cNvPr id="2" name="Title 1"/>
          <p:cNvSpPr>
            <a:spLocks noGrp="1"/>
          </p:cNvSpPr>
          <p:nvPr>
            <p:ph type="title"/>
          </p:nvPr>
        </p:nvSpPr>
        <p:spPr/>
        <p:txBody>
          <a:bodyPr/>
          <a:lstStyle/>
          <a:p>
            <a:r>
              <a:rPr lang="en-US" dirty="0"/>
              <a:t>On ramp plan</a:t>
            </a:r>
          </a:p>
        </p:txBody>
      </p:sp>
      <p:sp>
        <p:nvSpPr>
          <p:cNvPr id="38" name="Content Placeholder 2"/>
          <p:cNvSpPr txBox="1">
            <a:spLocks/>
          </p:cNvSpPr>
          <p:nvPr/>
        </p:nvSpPr>
        <p:spPr>
          <a:xfrm>
            <a:off x="1274614" y="4212877"/>
            <a:ext cx="3422648" cy="1476374"/>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Incrementally if at all possible</a:t>
            </a:r>
          </a:p>
          <a:p>
            <a:r>
              <a:rPr lang="en-US" dirty="0"/>
              <a:t>Small components, verified individually</a:t>
            </a:r>
          </a:p>
          <a:p>
            <a:r>
              <a:rPr lang="en-US" dirty="0"/>
              <a:t>Migrated back, integration tests done</a:t>
            </a:r>
            <a:endParaRPr lang="en-US" b="1" dirty="0"/>
          </a:p>
        </p:txBody>
      </p:sp>
      <p:sp>
        <p:nvSpPr>
          <p:cNvPr id="48" name="Content Placeholder 2"/>
          <p:cNvSpPr txBox="1">
            <a:spLocks/>
          </p:cNvSpPr>
          <p:nvPr/>
        </p:nvSpPr>
        <p:spPr>
          <a:xfrm>
            <a:off x="6777040" y="4962527"/>
            <a:ext cx="2517773" cy="161924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Alternatively migrate them into new infrastructure</a:t>
            </a:r>
            <a:endParaRPr lang="en-US" b="1" dirty="0"/>
          </a:p>
        </p:txBody>
      </p:sp>
      <p:sp>
        <p:nvSpPr>
          <p:cNvPr id="62" name="Rectangle 61"/>
          <p:cNvSpPr>
            <a:spLocks noChangeAspect="1"/>
          </p:cNvSpPr>
          <p:nvPr/>
        </p:nvSpPr>
        <p:spPr>
          <a:xfrm>
            <a:off x="5167312" y="-1038733"/>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9111297" y="2486024"/>
            <a:ext cx="1005840" cy="735806"/>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6424285" y="1946792"/>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722C8-514C-674B-8FB3-AB8A622B54D5}"/>
              </a:ext>
            </a:extLst>
          </p:cNvPr>
          <p:cNvSpPr/>
          <p:nvPr/>
        </p:nvSpPr>
        <p:spPr>
          <a:xfrm>
            <a:off x="2310938" y="212901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ectangle 31">
            <a:extLst>
              <a:ext uri="{FF2B5EF4-FFF2-40B4-BE49-F238E27FC236}">
                <a16:creationId xmlns:a16="http://schemas.microsoft.com/office/drawing/2014/main" id="{902A2560-0350-D043-AF38-76FD415C9311}"/>
              </a:ext>
            </a:extLst>
          </p:cNvPr>
          <p:cNvSpPr/>
          <p:nvPr/>
        </p:nvSpPr>
        <p:spPr>
          <a:xfrm>
            <a:off x="3361112" y="213179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ectangle 32">
            <a:extLst>
              <a:ext uri="{FF2B5EF4-FFF2-40B4-BE49-F238E27FC236}">
                <a16:creationId xmlns:a16="http://schemas.microsoft.com/office/drawing/2014/main" id="{8684F94A-8E76-394B-AD45-DBBF207A8BE6}"/>
              </a:ext>
            </a:extLst>
          </p:cNvPr>
          <p:cNvSpPr/>
          <p:nvPr/>
        </p:nvSpPr>
        <p:spPr>
          <a:xfrm>
            <a:off x="2313713" y="286330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37F8F143-98E7-7E42-B52B-478DF5972F51}"/>
              </a:ext>
            </a:extLst>
          </p:cNvPr>
          <p:cNvSpPr/>
          <p:nvPr/>
        </p:nvSpPr>
        <p:spPr>
          <a:xfrm>
            <a:off x="3363887" y="286607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ectangle 43">
            <a:extLst>
              <a:ext uri="{FF2B5EF4-FFF2-40B4-BE49-F238E27FC236}">
                <a16:creationId xmlns:a16="http://schemas.microsoft.com/office/drawing/2014/main" id="{16887F42-82F8-7547-B7B6-0B28508A132D}"/>
              </a:ext>
            </a:extLst>
          </p:cNvPr>
          <p:cNvSpPr/>
          <p:nvPr/>
        </p:nvSpPr>
        <p:spPr>
          <a:xfrm>
            <a:off x="5670232" y="144486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ectangle 44">
            <a:extLst>
              <a:ext uri="{FF2B5EF4-FFF2-40B4-BE49-F238E27FC236}">
                <a16:creationId xmlns:a16="http://schemas.microsoft.com/office/drawing/2014/main" id="{029DD99D-D604-E14E-AC2F-1FB01F8E1DB3}"/>
              </a:ext>
            </a:extLst>
          </p:cNvPr>
          <p:cNvSpPr/>
          <p:nvPr/>
        </p:nvSpPr>
        <p:spPr>
          <a:xfrm>
            <a:off x="6720406" y="144764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ectangle 45">
            <a:extLst>
              <a:ext uri="{FF2B5EF4-FFF2-40B4-BE49-F238E27FC236}">
                <a16:creationId xmlns:a16="http://schemas.microsoft.com/office/drawing/2014/main" id="{53F0BAC2-23E2-2443-A171-88149324A267}"/>
              </a:ext>
            </a:extLst>
          </p:cNvPr>
          <p:cNvSpPr/>
          <p:nvPr/>
        </p:nvSpPr>
        <p:spPr>
          <a:xfrm>
            <a:off x="5673007" y="217915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ectangle 46">
            <a:extLst>
              <a:ext uri="{FF2B5EF4-FFF2-40B4-BE49-F238E27FC236}">
                <a16:creationId xmlns:a16="http://schemas.microsoft.com/office/drawing/2014/main" id="{2083F296-E1DE-AE4C-8E7E-F6181DAA5E00}"/>
              </a:ext>
            </a:extLst>
          </p:cNvPr>
          <p:cNvSpPr/>
          <p:nvPr/>
        </p:nvSpPr>
        <p:spPr>
          <a:xfrm>
            <a:off x="6723181" y="218192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0" name="Rectangle 49">
            <a:extLst>
              <a:ext uri="{FF2B5EF4-FFF2-40B4-BE49-F238E27FC236}">
                <a16:creationId xmlns:a16="http://schemas.microsoft.com/office/drawing/2014/main" id="{D13592CF-05A1-0943-B427-B335DECC4C19}"/>
              </a:ext>
            </a:extLst>
          </p:cNvPr>
          <p:cNvSpPr/>
          <p:nvPr/>
        </p:nvSpPr>
        <p:spPr>
          <a:xfrm>
            <a:off x="750912" y="2129015"/>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4" name="Rectangle 63">
            <a:extLst>
              <a:ext uri="{FF2B5EF4-FFF2-40B4-BE49-F238E27FC236}">
                <a16:creationId xmlns:a16="http://schemas.microsoft.com/office/drawing/2014/main" id="{EFDBAAFB-E542-1A4F-965D-EDBBDD821A8F}"/>
              </a:ext>
            </a:extLst>
          </p:cNvPr>
          <p:cNvSpPr/>
          <p:nvPr/>
        </p:nvSpPr>
        <p:spPr>
          <a:xfrm>
            <a:off x="2310938" y="286607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5" name="Rectangle 64">
            <a:extLst>
              <a:ext uri="{FF2B5EF4-FFF2-40B4-BE49-F238E27FC236}">
                <a16:creationId xmlns:a16="http://schemas.microsoft.com/office/drawing/2014/main" id="{B74F39F8-7556-4540-98E4-58F3E1CDD690}"/>
              </a:ext>
            </a:extLst>
          </p:cNvPr>
          <p:cNvSpPr/>
          <p:nvPr/>
        </p:nvSpPr>
        <p:spPr>
          <a:xfrm>
            <a:off x="3352791" y="2849707"/>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6" name="Rectangle 65">
            <a:extLst>
              <a:ext uri="{FF2B5EF4-FFF2-40B4-BE49-F238E27FC236}">
                <a16:creationId xmlns:a16="http://schemas.microsoft.com/office/drawing/2014/main" id="{037C2C90-7AAF-9C4A-9C81-6ECAFE0F616A}"/>
              </a:ext>
            </a:extLst>
          </p:cNvPr>
          <p:cNvSpPr/>
          <p:nvPr/>
        </p:nvSpPr>
        <p:spPr>
          <a:xfrm>
            <a:off x="3363887" y="2143377"/>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C120471F-6A04-FF4D-92D8-D695F80E93E6}"/>
              </a:ext>
            </a:extLst>
          </p:cNvPr>
          <p:cNvSpPr/>
          <p:nvPr/>
        </p:nvSpPr>
        <p:spPr>
          <a:xfrm>
            <a:off x="7767810" y="3056481"/>
            <a:ext cx="2097578" cy="148545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3" name="Rectangle 72">
            <a:extLst>
              <a:ext uri="{FF2B5EF4-FFF2-40B4-BE49-F238E27FC236}">
                <a16:creationId xmlns:a16="http://schemas.microsoft.com/office/drawing/2014/main" id="{943FECC2-B1E2-BE42-8EBE-F638D0A5B32F}"/>
              </a:ext>
            </a:extLst>
          </p:cNvPr>
          <p:cNvSpPr/>
          <p:nvPr/>
        </p:nvSpPr>
        <p:spPr>
          <a:xfrm>
            <a:off x="7777062" y="3064600"/>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4" name="Rectangle 73">
            <a:extLst>
              <a:ext uri="{FF2B5EF4-FFF2-40B4-BE49-F238E27FC236}">
                <a16:creationId xmlns:a16="http://schemas.microsoft.com/office/drawing/2014/main" id="{EC15B652-0F36-4941-96E3-B780222F3624}"/>
              </a:ext>
            </a:extLst>
          </p:cNvPr>
          <p:cNvSpPr/>
          <p:nvPr/>
        </p:nvSpPr>
        <p:spPr>
          <a:xfrm>
            <a:off x="8833718" y="3078987"/>
            <a:ext cx="1047404" cy="724912"/>
          </a:xfrm>
          <a:prstGeom prst="rect">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5" name="Rectangle 74">
            <a:extLst>
              <a:ext uri="{FF2B5EF4-FFF2-40B4-BE49-F238E27FC236}">
                <a16:creationId xmlns:a16="http://schemas.microsoft.com/office/drawing/2014/main" id="{97A7D01F-2E52-4D4F-8A79-830B1B3C4664}"/>
              </a:ext>
            </a:extLst>
          </p:cNvPr>
          <p:cNvSpPr/>
          <p:nvPr/>
        </p:nvSpPr>
        <p:spPr>
          <a:xfrm>
            <a:off x="7779837" y="379888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6" name="Rectangle 75">
            <a:extLst>
              <a:ext uri="{FF2B5EF4-FFF2-40B4-BE49-F238E27FC236}">
                <a16:creationId xmlns:a16="http://schemas.microsoft.com/office/drawing/2014/main" id="{120ED1E5-DD74-474B-938A-354E1AC92FFD}"/>
              </a:ext>
            </a:extLst>
          </p:cNvPr>
          <p:cNvSpPr/>
          <p:nvPr/>
        </p:nvSpPr>
        <p:spPr>
          <a:xfrm>
            <a:off x="8830011" y="3818285"/>
            <a:ext cx="1047404" cy="724912"/>
          </a:xfrm>
          <a:prstGeom prst="rect">
            <a:avLst/>
          </a:prstGeom>
          <a:solidFill>
            <a:schemeClr val="accent3">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532828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711 0 " pathEditMode="relative" ptsTypes="AA">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0"/>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p:stCondLst>
                              <p:cond delay="2000"/>
                            </p:stCondLst>
                            <p:childTnLst>
                              <p:par>
                                <p:cTn id="14" presetID="0" presetClass="path" presetSubtype="0" accel="50000" decel="50000" fill="hold" grpId="1" nodeType="afterEffect">
                                  <p:stCondLst>
                                    <p:cond delay="0"/>
                                  </p:stCondLst>
                                  <p:childTnLst>
                                    <p:animMotion origin="layout" path="M 0 0 L 0.12829 0 " pathEditMode="relative" ptsTypes="AA">
                                      <p:cBhvr>
                                        <p:cTn id="15" dur="2000" fill="hold"/>
                                        <p:tgtEl>
                                          <p:spTgt spid="50"/>
                                        </p:tgtEl>
                                        <p:attrNameLst>
                                          <p:attrName>ppt_x</p:attrName>
                                          <p:attrName>ppt_y</p:attrName>
                                        </p:attrNameLst>
                                      </p:cBhvr>
                                    </p:animMotion>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0131 -0.01967 L 0.171 0.2382 " pathEditMode="relative" rAng="0" ptsTypes="AA">
                                      <p:cBhvr>
                                        <p:cTn id="44" dur="2000" fill="hold"/>
                                        <p:tgtEl>
                                          <p:spTgt spid="46"/>
                                        </p:tgtEl>
                                        <p:attrNameLst>
                                          <p:attrName>ppt_x</p:attrName>
                                          <p:attrName>ppt_y</p:attrName>
                                        </p:attrNameLst>
                                      </p:cBhvr>
                                      <p:rCtr x="8609" y="12894"/>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0" nodeType="clickEffect">
                                  <p:stCondLst>
                                    <p:cond delay="0"/>
                                  </p:stCondLst>
                                  <p:childTnLst>
                                    <p:animMotion origin="layout" path="M -0.01016 -0.02199 L 0.17192 0.23635 " pathEditMode="relative" rAng="0" ptsTypes="AA">
                                      <p:cBhvr>
                                        <p:cTn id="51" dur="2000" fill="hold"/>
                                        <p:tgtEl>
                                          <p:spTgt spid="47"/>
                                        </p:tgtEl>
                                        <p:attrNameLst>
                                          <p:attrName>ppt_x</p:attrName>
                                          <p:attrName>ppt_y</p:attrName>
                                        </p:attrNameLst>
                                      </p:cBhvr>
                                      <p:rCtr x="9104" y="12917"/>
                                    </p:animMotion>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0" nodeType="clickEffect">
                                  <p:stCondLst>
                                    <p:cond delay="0"/>
                                  </p:stCondLst>
                                  <p:childTnLst>
                                    <p:animMotion origin="layout" path="M -0.01368 -0.02083 L 0.17283 0.23588 " pathEditMode="relative" ptsTypes="AA">
                                      <p:cBhvr>
                                        <p:cTn id="58" dur="2000" fill="hold"/>
                                        <p:tgtEl>
                                          <p:spTgt spid="45"/>
                                        </p:tgtEl>
                                        <p:attrNameLst>
                                          <p:attrName>ppt_x</p:attrName>
                                          <p:attrName>ppt_y</p:attrName>
                                        </p:attrNameLst>
                                      </p:cBhvr>
                                    </p:animMotion>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0" nodeType="clickEffect">
                                  <p:stCondLst>
                                    <p:cond delay="0"/>
                                  </p:stCondLst>
                                  <p:childTnLst>
                                    <p:animMotion origin="layout" path="M -0.01042 -0.00996 L 0.17152 0.23078 " pathEditMode="relative" rAng="0" ptsTypes="AA">
                                      <p:cBhvr>
                                        <p:cTn id="65" dur="2000" fill="hold"/>
                                        <p:tgtEl>
                                          <p:spTgt spid="44"/>
                                        </p:tgtEl>
                                        <p:attrNameLst>
                                          <p:attrName>ppt_x</p:attrName>
                                          <p:attrName>ppt_y</p:attrName>
                                        </p:attrNameLst>
                                      </p:cBhvr>
                                      <p:rCtr x="9091" y="12037"/>
                                    </p:animMotion>
                                  </p:child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0" grpId="0" animBg="1"/>
      <p:bldP spid="6" grpId="0" animBg="1"/>
      <p:bldP spid="6"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64" grpId="0" animBg="1"/>
      <p:bldP spid="65" grpId="0" animBg="1"/>
      <p:bldP spid="66" grpId="0" animBg="1"/>
      <p:bldP spid="8" grpId="0" animBg="1"/>
      <p:bldP spid="73" grpId="0" animBg="1"/>
      <p:bldP spid="74" grpId="0" animBg="1"/>
      <p:bldP spid="75" grpId="0" animBg="1"/>
      <p:bldP spid="7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3" y="1699995"/>
            <a:ext cx="7215424" cy="4422776"/>
          </a:xfrm>
        </p:spPr>
        <p:txBody>
          <a:bodyPr/>
          <a:lstStyle/>
          <a:p>
            <a:r>
              <a:rPr lang="en-US" dirty="0"/>
              <a:t>Derive and understand principal definitions &amp; abstractions</a:t>
            </a:r>
          </a:p>
          <a:p>
            <a:r>
              <a:rPr lang="en-US" dirty="0"/>
              <a:t>Collect &amp; understand Paramesh/</a:t>
            </a:r>
            <a:r>
              <a:rPr lang="en-US" dirty="0" err="1"/>
              <a:t>AMReX</a:t>
            </a:r>
            <a:r>
              <a:rPr lang="en-US" dirty="0"/>
              <a:t> constraints</a:t>
            </a:r>
          </a:p>
          <a:p>
            <a:pPr lvl="1"/>
            <a:r>
              <a:rPr lang="en-US" dirty="0"/>
              <a:t>Generally useful design due to two sets of constraints?</a:t>
            </a:r>
          </a:p>
          <a:p>
            <a:r>
              <a:rPr lang="en-US" dirty="0"/>
              <a:t>Collect &amp; understand physics unit requirements on Grid unit</a:t>
            </a:r>
          </a:p>
          <a:p>
            <a:r>
              <a:rPr lang="en-US" dirty="0"/>
              <a:t>Design fundamental data structures &amp; update interface</a:t>
            </a:r>
          </a:p>
          <a:p>
            <a:endParaRPr lang="en-US" dirty="0"/>
          </a:p>
        </p:txBody>
      </p:sp>
      <p:sp>
        <p:nvSpPr>
          <p:cNvPr id="4" name="Text Placeholder 3"/>
          <p:cNvSpPr>
            <a:spLocks noGrp="1"/>
          </p:cNvSpPr>
          <p:nvPr>
            <p:ph type="body" sz="quarter" idx="12"/>
          </p:nvPr>
        </p:nvSpPr>
        <p:spPr/>
        <p:txBody>
          <a:bodyPr/>
          <a:lstStyle/>
          <a:p>
            <a:r>
              <a:rPr lang="en-US" dirty="0"/>
              <a:t>Sit, think, hypothesize, &amp; argue</a:t>
            </a:r>
          </a:p>
        </p:txBody>
      </p:sp>
      <p:sp>
        <p:nvSpPr>
          <p:cNvPr id="2" name="Title 1"/>
          <p:cNvSpPr>
            <a:spLocks noGrp="1"/>
          </p:cNvSpPr>
          <p:nvPr>
            <p:ph type="title"/>
          </p:nvPr>
        </p:nvSpPr>
        <p:spPr/>
        <p:txBody>
          <a:bodyPr/>
          <a:lstStyle/>
          <a:p>
            <a:r>
              <a:rPr lang="en-US" dirty="0"/>
              <a:t>Phase 1 - design</a:t>
            </a:r>
          </a:p>
        </p:txBody>
      </p:sp>
      <p:pic>
        <p:nvPicPr>
          <p:cNvPr id="6" name="Content Placeholder 6">
            <a:extLst>
              <a:ext uri="{FF2B5EF4-FFF2-40B4-BE49-F238E27FC236}">
                <a16:creationId xmlns:a16="http://schemas.microsoft.com/office/drawing/2014/main" id="{BE129BF6-74B7-AC40-8FB9-DB093DFFFCB8}"/>
              </a:ext>
            </a:extLst>
          </p:cNvPr>
          <p:cNvPicPr>
            <a:picLocks noChangeAspect="1"/>
          </p:cNvPicPr>
          <p:nvPr/>
        </p:nvPicPr>
        <p:blipFill>
          <a:blip r:embed="rId5"/>
          <a:stretch>
            <a:fillRect/>
          </a:stretch>
        </p:blipFill>
        <p:spPr>
          <a:xfrm>
            <a:off x="7740254" y="742521"/>
            <a:ext cx="3920248" cy="2702780"/>
          </a:xfrm>
          <a:prstGeom prst="rect">
            <a:avLst/>
          </a:prstGeom>
        </p:spPr>
      </p:pic>
      <p:pic>
        <p:nvPicPr>
          <p:cNvPr id="5" name="Audio 4">
            <a:hlinkClick r:id="" action="ppaction://media"/>
            <a:extLst>
              <a:ext uri="{FF2B5EF4-FFF2-40B4-BE49-F238E27FC236}">
                <a16:creationId xmlns:a16="http://schemas.microsoft.com/office/drawing/2014/main" id="{A9421748-CA3C-2B42-A8FC-92E8D62C29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168320665"/>
      </p:ext>
    </p:extLst>
  </p:cSld>
  <p:clrMapOvr>
    <a:masterClrMapping/>
  </p:clrMapOvr>
  <mc:AlternateContent xmlns:mc="http://schemas.openxmlformats.org/markup-compatibility/2006">
    <mc:Choice xmlns:p14="http://schemas.microsoft.com/office/powerpoint/2010/main" Requires="p14">
      <p:transition p14:dur="250" advTm="152505">
        <p:fade/>
      </p:transition>
    </mc:Choice>
    <mc:Fallback>
      <p:transition advTm="1525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3" y="1699995"/>
            <a:ext cx="6833773" cy="4170453"/>
          </a:xfrm>
        </p:spPr>
        <p:txBody>
          <a:bodyPr/>
          <a:lstStyle/>
          <a:p>
            <a:r>
              <a:rPr lang="en-US" dirty="0"/>
              <a:t>Implement new data structures</a:t>
            </a:r>
          </a:p>
          <a:p>
            <a:pPr lvl="1"/>
            <a:r>
              <a:rPr lang="en-US" dirty="0"/>
              <a:t>Evolve design/implementation by iterating between Paramesh &amp; </a:t>
            </a:r>
            <a:r>
              <a:rPr lang="en-US" dirty="0" err="1"/>
              <a:t>AMReX</a:t>
            </a:r>
            <a:endParaRPr lang="en-US" dirty="0"/>
          </a:p>
          <a:p>
            <a:r>
              <a:rPr lang="en-US" dirty="0"/>
              <a:t>Explore Grid/physics unit interface</a:t>
            </a:r>
          </a:p>
          <a:p>
            <a:pPr lvl="1"/>
            <a:r>
              <a:rPr lang="en-US" dirty="0" err="1">
                <a:latin typeface="American Typewriter"/>
              </a:rPr>
              <a:t>simpleUnsplit</a:t>
            </a:r>
            <a:r>
              <a:rPr lang="en-US" dirty="0"/>
              <a:t> Hydro unit</a:t>
            </a:r>
          </a:p>
          <a:p>
            <a:pPr lvl="1"/>
            <a:r>
              <a:rPr lang="en-US" dirty="0"/>
              <a:t>A simplified implementation </a:t>
            </a:r>
          </a:p>
          <a:p>
            <a:pPr lvl="2"/>
            <a:r>
              <a:rPr lang="en-US" dirty="0"/>
              <a:t>No need to be physically correct</a:t>
            </a:r>
          </a:p>
          <a:p>
            <a:pPr lvl="2"/>
            <a:r>
              <a:rPr lang="en-US" dirty="0"/>
              <a:t>Exercise the grid interface identically to the real solver</a:t>
            </a:r>
          </a:p>
          <a:p>
            <a:r>
              <a:rPr lang="en-US" dirty="0"/>
              <a:t>Discover use patterns of data structures and Grid unit interface</a:t>
            </a:r>
          </a:p>
          <a:p>
            <a:r>
              <a:rPr lang="en-US" dirty="0"/>
              <a:t>Adjust requirements &amp; interfaces</a:t>
            </a:r>
          </a:p>
        </p:txBody>
      </p:sp>
      <p:sp>
        <p:nvSpPr>
          <p:cNvPr id="4" name="Text Placeholder 3"/>
          <p:cNvSpPr>
            <a:spLocks noGrp="1"/>
          </p:cNvSpPr>
          <p:nvPr>
            <p:ph type="body" sz="quarter" idx="12"/>
          </p:nvPr>
        </p:nvSpPr>
        <p:spPr/>
        <p:txBody>
          <a:bodyPr/>
          <a:lstStyle/>
          <a:p>
            <a:r>
              <a:rPr lang="en-US" dirty="0"/>
              <a:t>Quick, dirty, &amp; light</a:t>
            </a:r>
          </a:p>
        </p:txBody>
      </p:sp>
      <p:sp>
        <p:nvSpPr>
          <p:cNvPr id="2" name="Title 1"/>
          <p:cNvSpPr>
            <a:spLocks noGrp="1"/>
          </p:cNvSpPr>
          <p:nvPr>
            <p:ph type="title"/>
          </p:nvPr>
        </p:nvSpPr>
        <p:spPr/>
        <p:txBody>
          <a:bodyPr/>
          <a:lstStyle/>
          <a:p>
            <a:r>
              <a:rPr lang="en-US" dirty="0"/>
              <a:t>Phase 2 - prototyping</a:t>
            </a:r>
          </a:p>
        </p:txBody>
      </p:sp>
      <p:pic>
        <p:nvPicPr>
          <p:cNvPr id="8" name="Content Placeholder 6">
            <a:extLst>
              <a:ext uri="{FF2B5EF4-FFF2-40B4-BE49-F238E27FC236}">
                <a16:creationId xmlns:a16="http://schemas.microsoft.com/office/drawing/2014/main" id="{D1725CE7-DB47-9B4D-A456-7B53B876087D}"/>
              </a:ext>
            </a:extLst>
          </p:cNvPr>
          <p:cNvPicPr>
            <a:picLocks noChangeAspect="1"/>
          </p:cNvPicPr>
          <p:nvPr/>
        </p:nvPicPr>
        <p:blipFill>
          <a:blip r:embed="rId5"/>
          <a:stretch>
            <a:fillRect/>
          </a:stretch>
        </p:blipFill>
        <p:spPr>
          <a:xfrm>
            <a:off x="7865514" y="1322569"/>
            <a:ext cx="3920248" cy="2702780"/>
          </a:xfrm>
          <a:prstGeom prst="rect">
            <a:avLst/>
          </a:prstGeom>
        </p:spPr>
      </p:pic>
      <p:pic>
        <p:nvPicPr>
          <p:cNvPr id="5" name="Audio 4">
            <a:hlinkClick r:id="" action="ppaction://media"/>
            <a:extLst>
              <a:ext uri="{FF2B5EF4-FFF2-40B4-BE49-F238E27FC236}">
                <a16:creationId xmlns:a16="http://schemas.microsoft.com/office/drawing/2014/main" id="{ECA1D228-BB03-2648-9235-1CB9F6D5B0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36458683"/>
      </p:ext>
    </p:extLst>
  </p:cSld>
  <p:clrMapOvr>
    <a:masterClrMapping/>
  </p:clrMapOvr>
  <mc:AlternateContent xmlns:mc="http://schemas.openxmlformats.org/markup-compatibility/2006">
    <mc:Choice xmlns:p14="http://schemas.microsoft.com/office/powerpoint/2010/main" Requires="p14">
      <p:transition p14:dur="250" advTm="136471">
        <p:fade/>
      </p:transition>
    </mc:Choice>
    <mc:Fallback>
      <p:transition advTm="1364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3" y="1699994"/>
            <a:ext cx="6925214" cy="4746525"/>
          </a:xfrm>
        </p:spPr>
        <p:txBody>
          <a:bodyPr/>
          <a:lstStyle/>
          <a:p>
            <a:r>
              <a:rPr lang="en-US" dirty="0"/>
              <a:t>Derive &amp; implement lessons learned</a:t>
            </a:r>
          </a:p>
          <a:p>
            <a:pPr lvl="1"/>
            <a:r>
              <a:rPr lang="en-US" dirty="0"/>
              <a:t>Clean code &amp; inline documentation</a:t>
            </a:r>
          </a:p>
          <a:p>
            <a:r>
              <a:rPr lang="en-US" dirty="0"/>
              <a:t>Update </a:t>
            </a:r>
            <a:r>
              <a:rPr lang="en-US" dirty="0">
                <a:latin typeface="American Typewriter"/>
              </a:rPr>
              <a:t>Unsplit</a:t>
            </a:r>
            <a:r>
              <a:rPr lang="en-US" dirty="0"/>
              <a:t> Hydro</a:t>
            </a:r>
          </a:p>
          <a:p>
            <a:r>
              <a:rPr lang="en-US" dirty="0"/>
              <a:t>Intermediate step - Hybrid FLASH</a:t>
            </a:r>
          </a:p>
          <a:p>
            <a:pPr lvl="1"/>
            <a:r>
              <a:rPr lang="en-US" dirty="0" err="1"/>
              <a:t>AMReX</a:t>
            </a:r>
            <a:r>
              <a:rPr lang="en-US" dirty="0"/>
              <a:t> manages data</a:t>
            </a:r>
          </a:p>
          <a:p>
            <a:pPr lvl="1"/>
            <a:r>
              <a:rPr lang="en-US" dirty="0"/>
              <a:t>Paramesh drives AMR</a:t>
            </a:r>
          </a:p>
          <a:p>
            <a:r>
              <a:rPr lang="en-US" dirty="0"/>
              <a:t>Fully-functioning simulation with </a:t>
            </a:r>
            <a:r>
              <a:rPr lang="en-US" dirty="0" err="1"/>
              <a:t>AMReX</a:t>
            </a:r>
            <a:endParaRPr lang="en-US" dirty="0"/>
          </a:p>
          <a:p>
            <a:r>
              <a:rPr lang="en-US" dirty="0"/>
              <a:t>Prune old code</a:t>
            </a:r>
          </a:p>
        </p:txBody>
      </p:sp>
      <p:sp>
        <p:nvSpPr>
          <p:cNvPr id="4" name="Text Placeholder 3"/>
          <p:cNvSpPr>
            <a:spLocks noGrp="1"/>
          </p:cNvSpPr>
          <p:nvPr>
            <p:ph type="body" sz="quarter" idx="12"/>
          </p:nvPr>
        </p:nvSpPr>
        <p:spPr/>
        <p:txBody>
          <a:bodyPr/>
          <a:lstStyle/>
          <a:p>
            <a:r>
              <a:rPr lang="en-US" dirty="0"/>
              <a:t>Toward quantifiable success &amp; Continuous Integration</a:t>
            </a:r>
          </a:p>
        </p:txBody>
      </p:sp>
      <p:sp>
        <p:nvSpPr>
          <p:cNvPr id="2" name="Title 1"/>
          <p:cNvSpPr>
            <a:spLocks noGrp="1"/>
          </p:cNvSpPr>
          <p:nvPr>
            <p:ph type="title"/>
          </p:nvPr>
        </p:nvSpPr>
        <p:spPr/>
        <p:txBody>
          <a:bodyPr/>
          <a:lstStyle/>
          <a:p>
            <a:r>
              <a:rPr lang="en-US" dirty="0"/>
              <a:t>Phase 3 - implementation</a:t>
            </a:r>
          </a:p>
        </p:txBody>
      </p:sp>
      <p:pic>
        <p:nvPicPr>
          <p:cNvPr id="8" name="Content Placeholder 6">
            <a:extLst>
              <a:ext uri="{FF2B5EF4-FFF2-40B4-BE49-F238E27FC236}">
                <a16:creationId xmlns:a16="http://schemas.microsoft.com/office/drawing/2014/main" id="{14FAF8D2-597A-954B-B566-18213163275F}"/>
              </a:ext>
            </a:extLst>
          </p:cNvPr>
          <p:cNvPicPr>
            <a:picLocks noChangeAspect="1"/>
          </p:cNvPicPr>
          <p:nvPr/>
        </p:nvPicPr>
        <p:blipFill>
          <a:blip r:embed="rId5"/>
          <a:stretch>
            <a:fillRect/>
          </a:stretch>
        </p:blipFill>
        <p:spPr>
          <a:xfrm>
            <a:off x="7398973" y="1602806"/>
            <a:ext cx="3920248" cy="2702780"/>
          </a:xfrm>
          <a:prstGeom prst="rect">
            <a:avLst/>
          </a:prstGeom>
        </p:spPr>
      </p:pic>
      <p:pic>
        <p:nvPicPr>
          <p:cNvPr id="5" name="Audio 4">
            <a:hlinkClick r:id="" action="ppaction://media"/>
            <a:extLst>
              <a:ext uri="{FF2B5EF4-FFF2-40B4-BE49-F238E27FC236}">
                <a16:creationId xmlns:a16="http://schemas.microsoft.com/office/drawing/2014/main" id="{014CDDF3-B164-1949-A391-E7895E9B14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001945092"/>
      </p:ext>
    </p:extLst>
  </p:cSld>
  <p:clrMapOvr>
    <a:masterClrMapping/>
  </p:clrMapOvr>
  <mc:AlternateContent xmlns:mc="http://schemas.openxmlformats.org/markup-compatibility/2006">
    <mc:Choice xmlns:p14="http://schemas.microsoft.com/office/powerpoint/2010/main" Requires="p14">
      <p:transition p14:dur="250" advTm="393964">
        <p:fade/>
      </p:transition>
    </mc:Choice>
    <mc:Fallback>
      <p:transition advTm="3939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pic>
        <p:nvPicPr>
          <p:cNvPr id="3" name="Audio 2">
            <a:hlinkClick r:id="" action="ppaction://media"/>
            <a:extLst>
              <a:ext uri="{FF2B5EF4-FFF2-40B4-BE49-F238E27FC236}">
                <a16:creationId xmlns:a16="http://schemas.microsoft.com/office/drawing/2014/main" id="{77012643-72B1-394B-A8A5-7DF5F13C43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165708642"/>
      </p:ext>
    </p:extLst>
  </p:cSld>
  <p:clrMapOvr>
    <a:masterClrMapping/>
  </p:clrMapOvr>
  <mc:AlternateContent xmlns:mc="http://schemas.openxmlformats.org/markup-compatibility/2006">
    <mc:Choice xmlns:p14="http://schemas.microsoft.com/office/powerpoint/2010/main" Requires="p14">
      <p:transition p14:dur="250" advTm="67332">
        <p:fade/>
      </p:transition>
    </mc:Choice>
    <mc:Fallback>
      <p:transition advTm="673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To have good outcome from refactoring</a:t>
            </a:r>
          </a:p>
          <a:p>
            <a:pPr marL="514350" indent="-514350">
              <a:buClr>
                <a:schemeClr val="bg1"/>
              </a:buClr>
              <a:buFont typeface="+mj-lt"/>
              <a:buAutoNum type="arabicPeriod"/>
            </a:pPr>
            <a:r>
              <a:rPr lang="en-US" dirty="0"/>
              <a:t>Know why</a:t>
            </a:r>
          </a:p>
          <a:p>
            <a:pPr marL="514350" indent="-514350">
              <a:buClr>
                <a:schemeClr val="bg1"/>
              </a:buClr>
              <a:buFont typeface="+mj-lt"/>
              <a:buAutoNum type="arabicPeriod"/>
            </a:pPr>
            <a:r>
              <a:rPr lang="en-US" dirty="0"/>
              <a:t>Know how much</a:t>
            </a:r>
          </a:p>
          <a:p>
            <a:pPr marL="514350" indent="-514350">
              <a:buClr>
                <a:schemeClr val="bg1"/>
              </a:buClr>
              <a:buFont typeface="+mj-lt"/>
              <a:buAutoNum type="arabicPeriod"/>
            </a:pPr>
            <a:r>
              <a:rPr lang="en-US" dirty="0"/>
              <a:t>Know the cost</a:t>
            </a:r>
          </a:p>
          <a:p>
            <a:pPr marL="514350" indent="-514350">
              <a:buClr>
                <a:schemeClr val="bg1"/>
              </a:buClr>
              <a:buFont typeface="+mj-lt"/>
              <a:buAutoNum type="arabicPeriod"/>
            </a:pPr>
            <a:r>
              <a:rPr lang="en-US" dirty="0"/>
              <a:t>Plan</a:t>
            </a:r>
          </a:p>
          <a:p>
            <a:pPr marL="514350" indent="-514350">
              <a:buClr>
                <a:schemeClr val="bg1"/>
              </a:buClr>
              <a:buFont typeface="+mj-lt"/>
              <a:buAutoNum type="arabicPeriod"/>
            </a:pPr>
            <a:r>
              <a:rPr lang="en-US" dirty="0"/>
              <a:t>Have strong testing and verification</a:t>
            </a:r>
          </a:p>
          <a:p>
            <a:pPr marL="514350" indent="-514350">
              <a:buClr>
                <a:schemeClr val="bg1"/>
              </a:buClr>
              <a:buFont typeface="+mj-lt"/>
              <a:buAutoNum type="arabicPeriod"/>
            </a:pPr>
            <a:r>
              <a:rPr lang="en-US" dirty="0"/>
              <a:t>Get buy-in from stakeholders</a:t>
            </a:r>
          </a:p>
        </p:txBody>
      </p:sp>
      <p:pic>
        <p:nvPicPr>
          <p:cNvPr id="3" name="Audio 2">
            <a:hlinkClick r:id="" action="ppaction://media"/>
            <a:extLst>
              <a:ext uri="{FF2B5EF4-FFF2-40B4-BE49-F238E27FC236}">
                <a16:creationId xmlns:a16="http://schemas.microsoft.com/office/drawing/2014/main" id="{7F690966-4E14-1C40-9928-374D81F7CD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007319421"/>
      </p:ext>
    </p:extLst>
  </p:cSld>
  <p:clrMapOvr>
    <a:masterClrMapping/>
  </p:clrMapOvr>
  <mc:AlternateContent xmlns:mc="http://schemas.openxmlformats.org/markup-compatibility/2006">
    <mc:Choice xmlns:p14="http://schemas.microsoft.com/office/powerpoint/2010/main" Requires="p14">
      <p:transition p14:dur="250" advTm="93075">
        <p:fade/>
      </p:transition>
    </mc:Choice>
    <mc:Fallback>
      <p:transition advTm="93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607828" y="1258433"/>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pic>
        <p:nvPicPr>
          <p:cNvPr id="3" name="Audio 2">
            <a:hlinkClick r:id="" action="ppaction://media"/>
            <a:extLst>
              <a:ext uri="{FF2B5EF4-FFF2-40B4-BE49-F238E27FC236}">
                <a16:creationId xmlns:a16="http://schemas.microsoft.com/office/drawing/2014/main" id="{9E7CC5A8-15E0-BC4A-B503-83BE848722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067883223"/>
      </p:ext>
    </p:extLst>
  </p:cSld>
  <p:clrMapOvr>
    <a:masterClrMapping/>
  </p:clrMapOvr>
  <mc:AlternateContent xmlns:mc="http://schemas.openxmlformats.org/markup-compatibility/2006">
    <mc:Choice xmlns:p14="http://schemas.microsoft.com/office/powerpoint/2010/main" Requires="p14">
      <p:transition p14:dur="250" advTm="100497">
        <p:fade/>
      </p:transition>
    </mc:Choice>
    <mc:Fallback>
      <p:transition advTm="1004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factoring"/>
          <p:cNvSpPr txBox="1">
            <a:spLocks noGrp="1"/>
          </p:cNvSpPr>
          <p:nvPr>
            <p:ph type="title"/>
          </p:nvPr>
        </p:nvSpPr>
        <p:spPr>
          <a:xfrm>
            <a:off x="365760" y="411480"/>
            <a:ext cx="11372473" cy="485774"/>
          </a:xfrm>
          <a:prstGeom prst="rect">
            <a:avLst/>
          </a:prstGeom>
        </p:spPr>
        <p:txBody>
          <a:bodyPr/>
          <a:lstStyle>
            <a:lvl1pPr defTabSz="859536">
              <a:defRPr sz="3008"/>
            </a:lvl1pPr>
          </a:lstStyle>
          <a:p>
            <a:r>
              <a:rPr dirty="0"/>
              <a:t>Refactoring</a:t>
            </a:r>
          </a:p>
        </p:txBody>
      </p:sp>
      <p:sp>
        <p:nvSpPr>
          <p:cNvPr id="182" name="Toy workflow with testing"/>
          <p:cNvSpPr txBox="1"/>
          <p:nvPr/>
        </p:nvSpPr>
        <p:spPr>
          <a:xfrm>
            <a:off x="1941989" y="1624891"/>
            <a:ext cx="4970269" cy="46166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lang="en-US" dirty="0"/>
              <a:t>An example of</a:t>
            </a:r>
            <a:r>
              <a:rPr dirty="0"/>
              <a:t> workflow with testing</a:t>
            </a:r>
          </a:p>
        </p:txBody>
      </p:sp>
      <p:pic>
        <p:nvPicPr>
          <p:cNvPr id="2" name="Picture 1" descr="RefactorFlowChart_v1.pdf"/>
          <p:cNvPicPr>
            <a:picLocks noChangeAspect="1"/>
          </p:cNvPicPr>
          <p:nvPr/>
        </p:nvPicPr>
        <p:blipFill rotWithShape="1">
          <a:blip r:embed="rId5">
            <a:extLst>
              <a:ext uri="{28A0092B-C50C-407E-A947-70E740481C1C}">
                <a14:useLocalDpi xmlns:a14="http://schemas.microsoft.com/office/drawing/2010/main" val="0"/>
              </a:ext>
            </a:extLst>
          </a:blip>
          <a:srcRect l="30981" r="30196"/>
          <a:stretch/>
        </p:blipFill>
        <p:spPr>
          <a:xfrm rot="16200000">
            <a:off x="4843464" y="-856923"/>
            <a:ext cx="2501899" cy="8339663"/>
          </a:xfrm>
          <a:prstGeom prst="rect">
            <a:avLst/>
          </a:prstGeom>
        </p:spPr>
      </p:pic>
      <p:pic>
        <p:nvPicPr>
          <p:cNvPr id="3" name="Audio 2">
            <a:hlinkClick r:id="" action="ppaction://media"/>
            <a:extLst>
              <a:ext uri="{FF2B5EF4-FFF2-40B4-BE49-F238E27FC236}">
                <a16:creationId xmlns:a16="http://schemas.microsoft.com/office/drawing/2014/main" id="{7C153DEA-03CA-DA4A-8592-ED13BB7064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3525866720"/>
      </p:ext>
    </p:extLst>
  </p:cSld>
  <p:clrMapOvr>
    <a:masterClrMapping/>
  </p:clrMapOvr>
  <mc:AlternateContent xmlns:mc="http://schemas.openxmlformats.org/markup-compatibility/2006">
    <mc:Choice xmlns:p14="http://schemas.microsoft.com/office/powerpoint/2010/main" Requires="p14">
      <p:transition spd="slow" p14:dur="2000" advTm="159994"/>
    </mc:Choice>
    <mc:Fallback>
      <p:transition spd="slow" advTm="159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4"/>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711126" y="1006836"/>
            <a:ext cx="3653560" cy="43380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In the repository there are two versions</a:t>
            </a:r>
          </a:p>
          <a:p>
            <a:pPr marL="342900" indent="-342900"/>
            <a:r>
              <a:rPr lang="en-US" dirty="0"/>
              <a:t>One is a single file with monolithic code</a:t>
            </a:r>
          </a:p>
          <a:p>
            <a:pPr marL="342900" indent="-342900"/>
            <a:r>
              <a:rPr lang="en-US" dirty="0"/>
              <a:t>The other is modularized reusable maintainable code</a:t>
            </a:r>
          </a:p>
          <a:p>
            <a:pPr marL="342900" indent="-342900"/>
            <a:r>
              <a:rPr lang="en-US" dirty="0"/>
              <a:t>If we had only the first version, we would be refactoring to get to the second</a:t>
            </a:r>
          </a:p>
        </p:txBody>
      </p:sp>
      <p:pic>
        <p:nvPicPr>
          <p:cNvPr id="2" name="Audio 1">
            <a:hlinkClick r:id="" action="ppaction://media"/>
            <a:extLst>
              <a:ext uri="{FF2B5EF4-FFF2-40B4-BE49-F238E27FC236}">
                <a16:creationId xmlns:a16="http://schemas.microsoft.com/office/drawing/2014/main" id="{B9DC9298-F1AF-5F49-9D9F-EB757C7982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2969362302"/>
      </p:ext>
    </p:extLst>
  </p:cSld>
  <p:clrMapOvr>
    <a:masterClrMapping/>
  </p:clrMapOvr>
  <mc:AlternateContent xmlns:mc="http://schemas.openxmlformats.org/markup-compatibility/2006">
    <mc:Choice xmlns:p14="http://schemas.microsoft.com/office/powerpoint/2010/main" Requires="p14">
      <p:transition spd="slow" p14:dur="2000" advTm="77240"/>
    </mc:Choice>
    <mc:Fallback>
      <p:transition spd="slow" advTm="77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9227"/>
            <a:ext cx="11160961" cy="4422776"/>
          </a:xfrm>
        </p:spPr>
        <p:txBody>
          <a:bodyPr/>
          <a:lstStyle/>
          <a:p>
            <a:r>
              <a:rPr lang="en-US" dirty="0"/>
              <a:t>Know why you are refactoring</a:t>
            </a:r>
          </a:p>
          <a:p>
            <a:pPr lvl="1"/>
            <a:r>
              <a:rPr lang="en-US" dirty="0"/>
              <a:t>Is it necessary </a:t>
            </a:r>
          </a:p>
          <a:p>
            <a:pPr lvl="1"/>
            <a:r>
              <a:rPr lang="en-US" dirty="0"/>
              <a:t>Where should the code be after refactoring</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 version 1</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second version</a:t>
            </a:r>
          </a:p>
          <a:p>
            <a:pPr lvl="2"/>
            <a:r>
              <a:rPr lang="en-US" dirty="0"/>
              <a:t>More modular, maintainable and extensible</a:t>
            </a:r>
          </a:p>
        </p:txBody>
      </p:sp>
      <p:pic>
        <p:nvPicPr>
          <p:cNvPr id="4" name="Audio 3">
            <a:hlinkClick r:id="" action="ppaction://media"/>
            <a:extLst>
              <a:ext uri="{FF2B5EF4-FFF2-40B4-BE49-F238E27FC236}">
                <a16:creationId xmlns:a16="http://schemas.microsoft.com/office/drawing/2014/main" id="{6438EFA5-6954-9A4C-870D-2DB8CD9788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513062928"/>
      </p:ext>
    </p:extLst>
  </p:cSld>
  <p:clrMapOvr>
    <a:masterClrMapping/>
  </p:clrMapOvr>
  <mc:AlternateContent xmlns:mc="http://schemas.openxmlformats.org/markup-compatibility/2006">
    <mc:Choice xmlns:p14="http://schemas.microsoft.com/office/powerpoint/2010/main" Requires="p14">
      <p:transition p14:dur="250" advTm="56834">
        <p:fade/>
      </p:transition>
    </mc:Choice>
    <mc:Fallback>
      <p:transition advTm="568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pPr marL="0" indent="0">
              <a:buNone/>
            </a:pPr>
            <a:r>
              <a:rPr lang="en-US" dirty="0"/>
              <a:t>To convert the monolithic code</a:t>
            </a:r>
          </a:p>
          <a:p>
            <a:r>
              <a:rPr lang="en-US" dirty="0"/>
              <a:t>Separate out utilities, generalize interfaces</a:t>
            </a:r>
          </a:p>
          <a:p>
            <a:r>
              <a:rPr lang="en-US" dirty="0"/>
              <a:t>Put global definitions in a header file</a:t>
            </a:r>
          </a:p>
          <a:p>
            <a:r>
              <a:rPr lang="en-US" dirty="0"/>
              <a:t>Create a general build function</a:t>
            </a:r>
          </a:p>
          <a:p>
            <a:r>
              <a:rPr lang="en-US" dirty="0"/>
              <a:t>No new code or intrusive changes</a:t>
            </a:r>
          </a:p>
          <a:p>
            <a:pPr lvl="2"/>
            <a:endParaRPr lang="en-US" dirty="0"/>
          </a:p>
        </p:txBody>
      </p:sp>
      <p:pic>
        <p:nvPicPr>
          <p:cNvPr id="4" name="Audio 3">
            <a:hlinkClick r:id="" action="ppaction://media"/>
            <a:extLst>
              <a:ext uri="{FF2B5EF4-FFF2-40B4-BE49-F238E27FC236}">
                <a16:creationId xmlns:a16="http://schemas.microsoft.com/office/drawing/2014/main" id="{9F9B56EB-F90F-664B-BB56-AD3EC7E1EA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496874910"/>
      </p:ext>
    </p:extLst>
  </p:cSld>
  <p:clrMapOvr>
    <a:masterClrMapping/>
  </p:clrMapOvr>
  <mc:AlternateContent xmlns:mc="http://schemas.openxmlformats.org/markup-compatibility/2006">
    <mc:Choice xmlns:p14="http://schemas.microsoft.com/office/powerpoint/2010/main" Requires="p14">
      <p:transition p14:dur="250" advTm="133837">
        <p:fade/>
      </p:transition>
    </mc:Choice>
    <mc:Fallback>
      <p:transition advTm="133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pic>
        <p:nvPicPr>
          <p:cNvPr id="4" name="Audio 3">
            <a:hlinkClick r:id="" action="ppaction://media"/>
            <a:extLst>
              <a:ext uri="{FF2B5EF4-FFF2-40B4-BE49-F238E27FC236}">
                <a16:creationId xmlns:a16="http://schemas.microsoft.com/office/drawing/2014/main" id="{98797335-B8FF-5E44-9D0C-12C4825472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625" y="5892800"/>
            <a:ext cx="812800" cy="812800"/>
          </a:xfrm>
          <a:prstGeom prst="rect">
            <a:avLst/>
          </a:prstGeom>
        </p:spPr>
      </p:pic>
    </p:spTree>
    <p:extLst>
      <p:ext uri="{BB962C8B-B14F-4D97-AF65-F5344CB8AC3E}">
        <p14:creationId xmlns:p14="http://schemas.microsoft.com/office/powerpoint/2010/main" val="1423201334"/>
      </p:ext>
    </p:extLst>
  </p:cSld>
  <p:clrMapOvr>
    <a:masterClrMapping/>
  </p:clrMapOvr>
  <mc:AlternateContent xmlns:mc="http://schemas.openxmlformats.org/markup-compatibility/2006">
    <mc:Choice xmlns:p14="http://schemas.microsoft.com/office/powerpoint/2010/main" Requires="p14">
      <p:transition p14:dur="250" advTm="58822">
        <p:fade/>
      </p:transition>
    </mc:Choice>
    <mc:Fallback>
      <p:transition advTm="588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11537</TotalTime>
  <Words>2007</Words>
  <Application>Microsoft Macintosh PowerPoint</Application>
  <PresentationFormat>Custom</PresentationFormat>
  <Paragraphs>322</Paragraphs>
  <Slides>30</Slides>
  <Notes>7</Notes>
  <HiddenSlides>3</HiddenSlides>
  <MMClips>27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American Typewriter</vt:lpstr>
      <vt:lpstr>Arial</vt:lpstr>
      <vt:lpstr>Arial Black</vt:lpstr>
      <vt:lpstr>Calibri</vt:lpstr>
      <vt:lpstr>Wingdings</vt:lpstr>
      <vt:lpstr>Presentations (Wide Screen)</vt:lpstr>
      <vt:lpstr>Refactoring Scientific Software</vt:lpstr>
      <vt:lpstr>License, Citation and Acknowledgements</vt:lpstr>
      <vt:lpstr>What is Refactoring  </vt:lpstr>
      <vt:lpstr>What is Refactoring  </vt:lpstr>
      <vt:lpstr>Refactoring</vt:lpstr>
      <vt:lpstr>Look at the Running Example</vt:lpstr>
      <vt:lpstr>Considerations for Refactoring</vt:lpstr>
      <vt:lpstr>Considerations for Refactoring</vt:lpstr>
      <vt:lpstr>Before Starting</vt:lpstr>
      <vt:lpstr>Before Starting</vt:lpstr>
      <vt:lpstr>Cost estimation</vt:lpstr>
      <vt:lpstr>Cost estimation</vt:lpstr>
      <vt:lpstr>Cost estimation</vt:lpstr>
      <vt:lpstr>Exercise: Refactoring the Running Example</vt:lpstr>
      <vt:lpstr>Preparing for Refactoring – check coverage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A Real World Example: FLASH</vt:lpstr>
      <vt:lpstr>Considerations</vt:lpstr>
      <vt:lpstr>Map from Here to There: On ramp plan</vt:lpstr>
      <vt:lpstr>On ramp plan</vt:lpstr>
      <vt:lpstr>Phase 1 - design</vt:lpstr>
      <vt:lpstr>Phase 2 - prototyping</vt:lpstr>
      <vt:lpstr>Phase 3 - implementation</vt:lpstr>
      <vt:lpstr>PowerPoint Presentation</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Dubey, Anshu</cp:lastModifiedBy>
  <cp:revision>422</cp:revision>
  <cp:lastPrinted>2017-11-02T18:35:01Z</cp:lastPrinted>
  <dcterms:created xsi:type="dcterms:W3CDTF">2018-11-06T17:28:56Z</dcterms:created>
  <dcterms:modified xsi:type="dcterms:W3CDTF">2020-10-03T21:37:36Z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